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94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95" r:id="rId15"/>
    <p:sldId id="296" r:id="rId16"/>
    <p:sldId id="272" r:id="rId17"/>
    <p:sldId id="271" r:id="rId18"/>
    <p:sldId id="297" r:id="rId19"/>
    <p:sldId id="273" r:id="rId20"/>
    <p:sldId id="274" r:id="rId21"/>
    <p:sldId id="277" r:id="rId22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66CCFF"/>
    <a:srgbClr val="8603F1"/>
    <a:srgbClr val="8502F6"/>
    <a:srgbClr val="8402F4"/>
    <a:srgbClr val="66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88915" autoAdjust="0"/>
  </p:normalViewPr>
  <p:slideViewPr>
    <p:cSldViewPr>
      <p:cViewPr varScale="1">
        <p:scale>
          <a:sx n="112" d="100"/>
          <a:sy n="112" d="100"/>
        </p:scale>
        <p:origin x="14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502" y="-120"/>
      </p:cViewPr>
      <p:guideLst>
        <p:guide orient="horz" pos="3223"/>
        <p:guide pos="2236"/>
      </p:guideLst>
    </p:cSldViewPr>
  </p:notes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410" tIns="50207" rIns="100410" bIns="50207" numCol="1" anchor="t" anchorCtr="0" compatLnSpc="1">
            <a:prstTxWarp prst="textNoShape">
              <a:avLst/>
            </a:prstTxWarp>
          </a:bodyPr>
          <a:lstStyle>
            <a:lvl1pPr defTabSz="10048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410" tIns="50207" rIns="100410" bIns="50207" numCol="1" anchor="t" anchorCtr="0" compatLnSpc="1">
            <a:prstTxWarp prst="textNoShape">
              <a:avLst/>
            </a:prstTxWarp>
          </a:bodyPr>
          <a:lstStyle>
            <a:lvl1pPr algn="r" defTabSz="10048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410" tIns="50207" rIns="100410" bIns="50207" numCol="1" anchor="b" anchorCtr="0" compatLnSpc="1">
            <a:prstTxWarp prst="textNoShape">
              <a:avLst/>
            </a:prstTxWarp>
          </a:bodyPr>
          <a:lstStyle>
            <a:lvl1pPr defTabSz="10048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410" tIns="50207" rIns="100410" bIns="50207" numCol="1" anchor="b" anchorCtr="0" compatLnSpc="1">
            <a:prstTxWarp prst="textNoShape">
              <a:avLst/>
            </a:prstTxWarp>
          </a:bodyPr>
          <a:lstStyle>
            <a:lvl1pPr algn="r" defTabSz="100488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A784EA00-9CE7-4817-991F-26683893E98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3116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55" tIns="50778" rIns="101555" bIns="50778" numCol="1" anchor="t" anchorCtr="0" compatLnSpc="1">
            <a:prstTxWarp prst="textNoShape">
              <a:avLst/>
            </a:prstTxWarp>
          </a:bodyPr>
          <a:lstStyle>
            <a:lvl1pPr defTabSz="10175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55" tIns="50778" rIns="101555" bIns="50778" numCol="1" anchor="t" anchorCtr="0" compatLnSpc="1">
            <a:prstTxWarp prst="textNoShape">
              <a:avLst/>
            </a:prstTxWarp>
          </a:bodyPr>
          <a:lstStyle>
            <a:lvl1pPr algn="r" defTabSz="10175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55" tIns="50778" rIns="101555" bIns="50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/>
              <a:t>Click to edit Master text styles</a:t>
            </a:r>
          </a:p>
          <a:p>
            <a:pPr lvl="1"/>
            <a:r>
              <a:rPr lang="en-NZ" noProof="0"/>
              <a:t>Second level</a:t>
            </a:r>
          </a:p>
          <a:p>
            <a:pPr lvl="2"/>
            <a:r>
              <a:rPr lang="en-NZ" noProof="0"/>
              <a:t>Third level</a:t>
            </a:r>
          </a:p>
          <a:p>
            <a:pPr lvl="3"/>
            <a:r>
              <a:rPr lang="en-NZ" noProof="0"/>
              <a:t>Fourth level</a:t>
            </a:r>
          </a:p>
          <a:p>
            <a:pPr lvl="4"/>
            <a:r>
              <a:rPr lang="en-NZ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55" tIns="50778" rIns="101555" bIns="50778" numCol="1" anchor="b" anchorCtr="0" compatLnSpc="1">
            <a:prstTxWarp prst="textNoShape">
              <a:avLst/>
            </a:prstTxWarp>
          </a:bodyPr>
          <a:lstStyle>
            <a:lvl1pPr defTabSz="10175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55" tIns="50778" rIns="101555" bIns="50778" numCol="1" anchor="b" anchorCtr="0" compatLnSpc="1">
            <a:prstTxWarp prst="textNoShape">
              <a:avLst/>
            </a:prstTxWarp>
          </a:bodyPr>
          <a:lstStyle>
            <a:lvl1pPr algn="r" defTabSz="101758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9FF40873-8342-4A39-BC9F-1BCFD93FDC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0317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3.jpeg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Dan_Bricklin.jp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File:Bob_Frankston,_crop.jpg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04F41-A978-43F7-A39A-F8B3CB482006}" type="slidenum">
              <a:rPr lang="en-NZ" smtClean="0"/>
              <a:pPr/>
              <a:t>1</a:t>
            </a:fld>
            <a:endParaRPr lang="en-N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38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313DA2-4AD2-4DFA-8574-38099ADEEB85}" type="slidenum">
              <a:rPr lang="en-NZ" smtClean="0"/>
              <a:pPr/>
              <a:t>10</a:t>
            </a:fld>
            <a:endParaRPr lang="en-N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09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A68918-0590-4B42-B62D-941BF5F4B7C9}" type="slidenum">
              <a:rPr lang="en-NZ" smtClean="0"/>
              <a:pPr/>
              <a:t>11</a:t>
            </a:fld>
            <a:endParaRPr lang="en-NZ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57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BAA7BA-5CE8-4E56-91FB-E1253E1653EE}" type="slidenum">
              <a:rPr lang="en-NZ" smtClean="0"/>
              <a:pPr/>
              <a:t>12</a:t>
            </a:fld>
            <a:endParaRPr lang="en-N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65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0F184A-8C22-440F-BC98-4D6581C92B91}" type="slidenum">
              <a:rPr lang="en-NZ" smtClean="0"/>
              <a:pPr/>
              <a:t>13</a:t>
            </a:fld>
            <a:endParaRPr lang="en-N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57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F40873-8342-4A39-BC9F-1BCFD93FDC7B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8899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F40873-8342-4A39-BC9F-1BCFD93FDC7B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90830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A9625F-1358-4AEF-9EF2-AC301A230F7C}" type="slidenum">
              <a:rPr lang="en-NZ" smtClean="0"/>
              <a:pPr/>
              <a:t>16</a:t>
            </a:fld>
            <a:endParaRPr lang="en-N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574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6CB544-1A46-4F53-926E-415A4544FAA0}" type="slidenum">
              <a:rPr lang="en-NZ" smtClean="0"/>
              <a:pPr/>
              <a:t>17</a:t>
            </a:fld>
            <a:endParaRPr lang="en-NZ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101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9A9DB2-5B25-45AB-A0F9-873396BB2B2F}" type="slidenum">
              <a:rPr lang="en-NZ" smtClean="0"/>
              <a:pPr/>
              <a:t>19</a:t>
            </a:fld>
            <a:endParaRPr lang="en-N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025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7829A-1CEB-45E8-A141-6C9B40314F72}" type="slidenum">
              <a:rPr lang="en-NZ" smtClean="0"/>
              <a:pPr/>
              <a:t>20</a:t>
            </a:fld>
            <a:endParaRPr lang="en-N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1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4F019-59D7-4C8A-B441-44EBC8C1C5F9}" type="slidenum">
              <a:rPr lang="en-NZ" smtClean="0"/>
              <a:pPr/>
              <a:t>2</a:t>
            </a:fld>
            <a:endParaRPr lang="en-N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5" name="Picture 5" descr="0482c3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321436" y="3697836"/>
            <a:ext cx="1939925" cy="2301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6" name="Picture 4" descr="046d41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21436" y="919864"/>
            <a:ext cx="1914525" cy="2482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47695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8463B-8CB3-481B-91B9-FFA8989965C7}" type="slidenum">
              <a:rPr lang="en-NZ" smtClean="0"/>
              <a:pPr/>
              <a:t>21</a:t>
            </a:fld>
            <a:endParaRPr lang="en-N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99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577686-F95A-4FAA-9EEF-5C532C3B43CB}" type="slidenum">
              <a:rPr lang="en-NZ" smtClean="0"/>
              <a:pPr/>
              <a:t>3</a:t>
            </a:fld>
            <a:endParaRPr lang="en-N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NZ" dirty="0">
                <a:hlinkClick r:id="rId3"/>
              </a:rPr>
              <a:t>http://en.wikipedia.org/wiki/File:Dan_Bricklin.jpg</a:t>
            </a:r>
            <a:endParaRPr lang="en-NZ" dirty="0"/>
          </a:p>
          <a:p>
            <a:pPr eaLnBrk="1" hangingPunct="1"/>
            <a:endParaRPr lang="mi-NZ" dirty="0"/>
          </a:p>
          <a:p>
            <a:pPr eaLnBrk="1" hangingPunct="1"/>
            <a:r>
              <a:rPr lang="en-NZ" dirty="0">
                <a:hlinkClick r:id="rId4"/>
              </a:rPr>
              <a:t>http://en.wikipedia.org/wiki/File:Bob_Frankston,_crop.jpg</a:t>
            </a:r>
            <a:endParaRPr lang="en-NZ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024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7613D9-D248-43AA-ABF3-D659EC836F58}" type="slidenum">
              <a:rPr lang="en-NZ" smtClean="0"/>
              <a:pPr/>
              <a:t>4</a:t>
            </a:fld>
            <a:endParaRPr lang="en-N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7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94F909-1D4D-4BE2-8314-36F629CC7FCB}" type="slidenum">
              <a:rPr lang="en-NZ" smtClean="0"/>
              <a:pPr/>
              <a:t>5</a:t>
            </a:fld>
            <a:endParaRPr lang="en-N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3338" cy="38354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59338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519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5A32-27E2-4A93-9267-66C01C500109}" type="slidenum">
              <a:rPr lang="en-NZ" smtClean="0"/>
              <a:pPr/>
              <a:t>6</a:t>
            </a:fld>
            <a:endParaRPr lang="en-N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00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D2E5CB-3162-4073-9CB8-447D0EC85624}" type="slidenum">
              <a:rPr lang="en-NZ" smtClean="0"/>
              <a:pPr/>
              <a:t>7</a:t>
            </a:fld>
            <a:endParaRPr lang="en-N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81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822B6-1F21-4870-964D-92D8AB00D60B}" type="slidenum">
              <a:rPr lang="en-NZ" smtClean="0"/>
              <a:pPr/>
              <a:t>8</a:t>
            </a:fld>
            <a:endParaRPr lang="en-N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05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FEB71D-859D-4881-B600-28B74E7C921A}" type="slidenum">
              <a:rPr lang="en-NZ" smtClean="0"/>
              <a:pPr/>
              <a:t>9</a:t>
            </a:fld>
            <a:endParaRPr lang="en-N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4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80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944421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737592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0108649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60066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447389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5171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045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658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870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334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6451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636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25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33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48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47124"/>
            <a:ext cx="6347713" cy="6935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830252"/>
            <a:ext cx="6347714" cy="5287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2047" y="6296584"/>
            <a:ext cx="855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296584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/>
              <a:t>COMPSCI 111/111G - Spreadsheet 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5404" y="6296584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348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77132" y="740640"/>
            <a:ext cx="5826719" cy="1646302"/>
          </a:xfrm>
        </p:spPr>
        <p:txBody>
          <a:bodyPr anchor="t"/>
          <a:lstStyle/>
          <a:p>
            <a:pPr algn="l" eaLnBrk="1" hangingPunct="1"/>
            <a:r>
              <a:rPr lang="en-NZ" sz="3200" dirty="0"/>
              <a:t>Spreadsheets</a:t>
            </a:r>
            <a:br>
              <a:rPr lang="en-NZ" sz="2800" dirty="0"/>
            </a:br>
            <a:r>
              <a:rPr lang="en-NZ" sz="2200" dirty="0">
                <a:solidFill>
                  <a:schemeClr val="bg1">
                    <a:lumMod val="65000"/>
                  </a:schemeClr>
                </a:solidFill>
              </a:rPr>
              <a:t>Lecture 19 – COMPSCI </a:t>
            </a:r>
            <a:r>
              <a:rPr lang="en-NZ" sz="2200">
                <a:solidFill>
                  <a:schemeClr val="bg1">
                    <a:lumMod val="65000"/>
                  </a:schemeClr>
                </a:solidFill>
              </a:rPr>
              <a:t>111/111G S2 2020</a:t>
            </a:r>
            <a:br>
              <a:rPr lang="en-NZ" sz="2800" dirty="0"/>
            </a:br>
            <a:endParaRPr lang="en-NZ" sz="2800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028" y="2622492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Filling Down and Filling Right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Save time</a:t>
            </a:r>
          </a:p>
          <a:p>
            <a:pPr lvl="1"/>
            <a:r>
              <a:rPr lang="en-GB" dirty="0"/>
              <a:t>Fill many cells with same contents</a:t>
            </a:r>
          </a:p>
          <a:p>
            <a:pPr lvl="1"/>
            <a:r>
              <a:rPr lang="en-GB" dirty="0"/>
              <a:t>Select a group of cells</a:t>
            </a:r>
          </a:p>
          <a:p>
            <a:pPr lvl="1"/>
            <a:r>
              <a:rPr lang="en-GB" dirty="0"/>
              <a:t>Fill Right</a:t>
            </a:r>
          </a:p>
          <a:p>
            <a:pPr lvl="1"/>
            <a:r>
              <a:rPr lang="en-GB" dirty="0"/>
              <a:t>Fill Down</a:t>
            </a:r>
          </a:p>
          <a:p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COMPSCI 111/111G - Spreadsheet 01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1311275" y="5218113"/>
            <a:ext cx="13398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solidFill>
                  <a:schemeClr val="bg1"/>
                </a:solidFill>
                <a:latin typeface="Arial" charset="0"/>
              </a:rPr>
              <a:t>Select cells</a:t>
            </a:r>
          </a:p>
        </p:txBody>
      </p:sp>
      <p:sp>
        <p:nvSpPr>
          <p:cNvPr id="12293" name="Text Box 8"/>
          <p:cNvSpPr txBox="1">
            <a:spLocks noChangeArrowheads="1"/>
          </p:cNvSpPr>
          <p:nvPr/>
        </p:nvSpPr>
        <p:spPr bwMode="auto">
          <a:xfrm>
            <a:off x="3895725" y="5218113"/>
            <a:ext cx="11239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solidFill>
                  <a:schemeClr val="bg1"/>
                </a:solidFill>
                <a:latin typeface="Arial" charset="0"/>
              </a:rPr>
              <a:t>Fill Down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62" y="3003550"/>
            <a:ext cx="1495425" cy="2581275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2062864" y="4235508"/>
            <a:ext cx="6301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9760" y="3003549"/>
            <a:ext cx="1457325" cy="25812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27419" y="3912342"/>
            <a:ext cx="734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Fill</a:t>
            </a:r>
          </a:p>
          <a:p>
            <a:r>
              <a:rPr lang="en-NZ" dirty="0"/>
              <a:t>down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6143" y="3003549"/>
            <a:ext cx="3171869" cy="1014083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 rot="5400000">
            <a:off x="5780332" y="4422316"/>
            <a:ext cx="6301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57700" y="4779806"/>
            <a:ext cx="3173216" cy="9906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57732" y="4273002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Fill    right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Filling Cells with Formulae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/>
              <a:t>Use Fill Down/ Fill Right on formulae</a:t>
            </a:r>
          </a:p>
          <a:p>
            <a:pPr lvl="1"/>
            <a:r>
              <a:rPr lang="en-GB"/>
              <a:t>Saves us entering new formula for each row</a:t>
            </a:r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r>
              <a:rPr lang="en-GB"/>
              <a:t>D5 should contain		=B5 + C5</a:t>
            </a:r>
          </a:p>
          <a:p>
            <a:pPr lvl="1"/>
            <a:r>
              <a:rPr lang="en-GB"/>
              <a:t>D6 should contain		=B6 + C6</a:t>
            </a:r>
          </a:p>
          <a:p>
            <a:pPr lvl="1"/>
            <a:r>
              <a:rPr lang="en-GB"/>
              <a:t>D7 should contain		=B7 + C7</a:t>
            </a:r>
          </a:p>
          <a:p>
            <a:pPr lvl="1"/>
            <a:r>
              <a:rPr lang="en-GB"/>
              <a:t>D8 should contain		=B8 + C8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1700" y="1457536"/>
            <a:ext cx="3831650" cy="298757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Relative References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28700"/>
            <a:ext cx="8229600" cy="5491163"/>
          </a:xfrm>
        </p:spPr>
        <p:txBody>
          <a:bodyPr/>
          <a:lstStyle/>
          <a:p>
            <a:pPr eaLnBrk="1" hangingPunct="1"/>
            <a:r>
              <a:rPr lang="en-GB"/>
              <a:t>Cell reference in formula</a:t>
            </a:r>
          </a:p>
          <a:p>
            <a:pPr lvl="1" eaLnBrk="1" hangingPunct="1"/>
            <a:r>
              <a:rPr lang="en-GB"/>
              <a:t>Use same formula, different cell references</a:t>
            </a:r>
          </a:p>
          <a:p>
            <a:pPr lvl="1" eaLnBrk="1" hangingPunct="1"/>
            <a:r>
              <a:rPr lang="en-GB"/>
              <a:t>Cell reference is relative to position of formula</a:t>
            </a:r>
          </a:p>
          <a:p>
            <a:pPr lvl="1" eaLnBrk="1" hangingPunct="1"/>
            <a:r>
              <a:rPr lang="en-GB"/>
              <a:t>Spreadsheets adjust formula automatically during fill operation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5192" y="2765524"/>
            <a:ext cx="3831650" cy="2987576"/>
          </a:xfrm>
          <a:prstGeom prst="rect">
            <a:avLst/>
          </a:prstGeom>
        </p:spPr>
      </p:pic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6803381" y="4702689"/>
            <a:ext cx="11493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=B5 + C5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4752331" y="4877314"/>
            <a:ext cx="1905000" cy="76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6803381" y="5313642"/>
            <a:ext cx="11493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=B8 + C8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4561831" y="5451754"/>
            <a:ext cx="2095500" cy="2159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Absolute references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Absolute references</a:t>
            </a:r>
          </a:p>
          <a:p>
            <a:pPr lvl="1"/>
            <a:r>
              <a:rPr lang="en-GB" dirty="0"/>
              <a:t>Sometimes the cell reference should not change</a:t>
            </a:r>
          </a:p>
          <a:p>
            <a:pPr lvl="2"/>
            <a:r>
              <a:rPr lang="en-GB" dirty="0" err="1"/>
              <a:t>Eg</a:t>
            </a:r>
            <a:r>
              <a:rPr lang="en-GB" dirty="0"/>
              <a:t>. for constants</a:t>
            </a:r>
          </a:p>
          <a:p>
            <a:pPr lvl="1"/>
            <a:r>
              <a:rPr lang="en-GB" dirty="0"/>
              <a:t>Use a dollar sign $ before the row or column</a:t>
            </a:r>
          </a:p>
          <a:p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13</a:t>
            </a:fld>
            <a:endParaRPr lang="en-NZ"/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5848726" y="4662380"/>
            <a:ext cx="14224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= D7 * $B$4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4858126" y="4814780"/>
            <a:ext cx="990600" cy="76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5192" y="2674563"/>
            <a:ext cx="3324225" cy="29051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675617"/>
            <a:ext cx="7457269" cy="52871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1800" dirty="0"/>
              <a:t>Exercise 1: Is the reference to cell D6 in the formula </a:t>
            </a:r>
            <a:r>
              <a:rPr lang="en-NZ" sz="1800" dirty="0">
                <a:cs typeface="Courier New" panose="02070309020205020404" pitchFamily="49" charset="0"/>
              </a:rPr>
              <a:t>=$D$6*2 a relative or an absolute reference?</a:t>
            </a:r>
          </a:p>
          <a:p>
            <a:pPr marL="0" indent="0">
              <a:buNone/>
            </a:pPr>
            <a:r>
              <a:rPr lang="en-NZ" sz="2000" dirty="0">
                <a:solidFill>
                  <a:srgbClr val="FF0000"/>
                </a:solidFill>
                <a:cs typeface="Courier New" panose="02070309020205020404" pitchFamily="49" charset="0"/>
              </a:rPr>
              <a:t> An absolute reference </a:t>
            </a:r>
          </a:p>
          <a:p>
            <a:pPr marL="0" indent="0">
              <a:buNone/>
            </a:pPr>
            <a:endParaRPr lang="en-NZ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1400" dirty="0">
                <a:cs typeface="Courier New" panose="02070309020205020404" pitchFamily="49" charset="0"/>
              </a:rPr>
              <a:t>Imagine that you are keeping track of the sales for tickets at the Olympic games. A number of different sports are located in different venues. Each venue has a number of seats available. Your spreadsheet  will keep track of the number of tickets available and the number actually sold. </a:t>
            </a:r>
          </a:p>
          <a:p>
            <a:pPr marL="0" indent="0">
              <a:buNone/>
            </a:pPr>
            <a:endParaRPr lang="en-NZ" sz="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1400" dirty="0">
                <a:cs typeface="Courier New" panose="02070309020205020404" pitchFamily="49" charset="0"/>
              </a:rPr>
              <a:t>Exercise 2: Given the following spreadsheet, what formula would you use in cell D6 to calculate the number of tickets remaining?</a:t>
            </a:r>
          </a:p>
          <a:p>
            <a:pPr marL="0" indent="0">
              <a:buNone/>
            </a:pPr>
            <a:endParaRPr lang="en-NZ" dirty="0"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25" y="3936999"/>
            <a:ext cx="3600000" cy="235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37700" y="4008485"/>
            <a:ext cx="1989744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R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n-NZ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=B6 – C6</a:t>
            </a:r>
          </a:p>
        </p:txBody>
      </p:sp>
      <p:sp>
        <p:nvSpPr>
          <p:cNvPr id="7" name="Rectangle 6"/>
          <p:cNvSpPr/>
          <p:nvPr/>
        </p:nvSpPr>
        <p:spPr>
          <a:xfrm>
            <a:off x="718684" y="1358785"/>
            <a:ext cx="6631288" cy="7168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4105660" y="3988626"/>
            <a:ext cx="3244312" cy="23079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324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651028"/>
            <a:ext cx="8781976" cy="5735168"/>
          </a:xfrm>
        </p:spPr>
        <p:txBody>
          <a:bodyPr/>
          <a:lstStyle/>
          <a:p>
            <a:pPr marL="0" indent="0">
              <a:buNone/>
            </a:pPr>
            <a:r>
              <a:rPr lang="en-NZ" sz="2000" dirty="0">
                <a:cs typeface="Courier New" panose="02070309020205020404" pitchFamily="49" charset="0"/>
              </a:rPr>
              <a:t>Exercise 3: What formula would you use in cell E8 to calculate the money made from ticket sales?</a:t>
            </a:r>
          </a:p>
          <a:p>
            <a:pPr marL="0" indent="0">
              <a:buNone/>
            </a:pPr>
            <a:endParaRPr lang="en-NZ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NZ" dirty="0">
              <a:cs typeface="Courier New" panose="02070309020205020404" pitchFamily="49" charset="0"/>
            </a:endParaRPr>
          </a:p>
          <a:p>
            <a:endParaRPr lang="en-NZ" dirty="0">
              <a:cs typeface="Courier New" panose="02070309020205020404" pitchFamily="49" charset="0"/>
            </a:endParaRPr>
          </a:p>
          <a:p>
            <a:endParaRPr lang="en-NZ" dirty="0">
              <a:cs typeface="Courier New" panose="02070309020205020404" pitchFamily="49" charset="0"/>
            </a:endParaRPr>
          </a:p>
          <a:p>
            <a:endParaRPr lang="en-NZ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NZ" sz="2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2000" dirty="0">
                <a:cs typeface="Courier New" panose="02070309020205020404" pitchFamily="49" charset="0"/>
              </a:rPr>
              <a:t>Exercise 4: What formula would you use in cell B11 to calculate the total number of tickets available?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1" y="1351826"/>
            <a:ext cx="4320000" cy="214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4294777"/>
            <a:ext cx="4320000" cy="2360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4751225" y="1353661"/>
            <a:ext cx="4211764" cy="2197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4751225" y="4306818"/>
            <a:ext cx="4211763" cy="2197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TextBox 3"/>
          <p:cNvSpPr txBox="1"/>
          <p:nvPr/>
        </p:nvSpPr>
        <p:spPr>
          <a:xfrm>
            <a:off x="5201987" y="2071270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>
                <a:solidFill>
                  <a:srgbClr val="FF0000"/>
                </a:solidFill>
              </a:rPr>
              <a:t>=C8 * $B$3 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8010" y="4932369"/>
            <a:ext cx="2837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>
                <a:solidFill>
                  <a:srgbClr val="FF0000"/>
                </a:solidFill>
              </a:rPr>
              <a:t>=B6+ B7 + B8 + B9 + B10</a:t>
            </a:r>
            <a:endParaRPr lang="en-N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31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Functions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Many functions exist</a:t>
            </a:r>
          </a:p>
          <a:p>
            <a:pPr lvl="1"/>
            <a:r>
              <a:rPr lang="en-GB"/>
              <a:t>Allow us to make more complicated formulae</a:t>
            </a:r>
          </a:p>
          <a:p>
            <a:pPr lvl="1"/>
            <a:r>
              <a:rPr lang="en-GB"/>
              <a:t>Examples</a:t>
            </a:r>
          </a:p>
          <a:p>
            <a:pPr lvl="2"/>
            <a:r>
              <a:rPr lang="en-GB"/>
              <a:t>SUM</a:t>
            </a:r>
          </a:p>
          <a:p>
            <a:pPr lvl="2"/>
            <a:r>
              <a:rPr lang="en-GB"/>
              <a:t>MAX</a:t>
            </a:r>
          </a:p>
          <a:p>
            <a:pPr lvl="2"/>
            <a:r>
              <a:rPr lang="en-GB"/>
              <a:t>MIN</a:t>
            </a:r>
          </a:p>
          <a:p>
            <a:pPr lvl="2"/>
            <a:r>
              <a:rPr lang="en-GB"/>
              <a:t>AVERAGE</a:t>
            </a:r>
          </a:p>
          <a:p>
            <a:endParaRPr lang="en-GB"/>
          </a:p>
          <a:p>
            <a:endParaRPr lang="en-GB"/>
          </a:p>
          <a:p>
            <a:r>
              <a:rPr lang="en-GB"/>
              <a:t>Specifying a range of cells</a:t>
            </a:r>
          </a:p>
          <a:p>
            <a:pPr lvl="1"/>
            <a:r>
              <a:rPr lang="en-GB"/>
              <a:t>Top Left cell</a:t>
            </a:r>
          </a:p>
          <a:p>
            <a:pPr lvl="1"/>
            <a:r>
              <a:rPr lang="en-GB"/>
              <a:t>Bottom Right cell</a:t>
            </a:r>
          </a:p>
          <a:p>
            <a:pPr lvl="1"/>
            <a:r>
              <a:rPr lang="en-GB"/>
              <a:t>B6:C10</a:t>
            </a:r>
          </a:p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  <p:pic>
        <p:nvPicPr>
          <p:cNvPr id="1843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3100" y="2806700"/>
            <a:ext cx="45148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Line 7"/>
          <p:cNvSpPr>
            <a:spLocks noChangeShapeType="1"/>
          </p:cNvSpPr>
          <p:nvPr/>
        </p:nvSpPr>
        <p:spPr bwMode="auto">
          <a:xfrm flipV="1">
            <a:off x="3138488" y="5086350"/>
            <a:ext cx="3211512" cy="460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 flipV="1">
            <a:off x="2600325" y="4318000"/>
            <a:ext cx="2771775" cy="4556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built-in functions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Insert a Function</a:t>
            </a:r>
          </a:p>
          <a:p>
            <a:pPr lvl="1"/>
            <a:r>
              <a:rPr lang="en-GB"/>
              <a:t>Many categories</a:t>
            </a:r>
          </a:p>
          <a:p>
            <a:pPr lvl="1"/>
            <a:r>
              <a:rPr lang="en-GB"/>
              <a:t>Help is useful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17</a:t>
            </a:fld>
            <a:endParaRPr lang="en-NZ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5662" y="1995208"/>
            <a:ext cx="4863183" cy="421176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830252"/>
            <a:ext cx="6829985" cy="5287108"/>
          </a:xfrm>
        </p:spPr>
        <p:txBody>
          <a:bodyPr/>
          <a:lstStyle/>
          <a:p>
            <a:r>
              <a:rPr lang="en-NZ" dirty="0"/>
              <a:t>Format of Excel functions: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NZ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nameOfFunction</a:t>
            </a: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(comma separated list of parameters)</a:t>
            </a:r>
          </a:p>
          <a:p>
            <a:pPr marL="0" indent="0">
              <a:buNone/>
            </a:pPr>
            <a:endParaRPr lang="en-NZ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dirty="0">
                <a:cs typeface="Courier New" panose="02070309020205020404" pitchFamily="49" charset="0"/>
              </a:rPr>
              <a:t>Examples:</a:t>
            </a:r>
          </a:p>
          <a:p>
            <a:pPr marL="0" indent="0">
              <a:buNone/>
            </a:pPr>
            <a:endParaRPr lang="en-NZ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=SUM(5,6,7)</a:t>
            </a:r>
          </a:p>
          <a:p>
            <a:pPr marL="0" indent="0">
              <a:buNone/>
            </a:pPr>
            <a:r>
              <a:rPr lang="en-NZ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=AVERAGE(A2:D2)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158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Boolean Logic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GB" dirty="0"/>
              <a:t>Boolean value</a:t>
            </a:r>
          </a:p>
          <a:p>
            <a:pPr lvl="1" eaLnBrk="1" hangingPunct="1"/>
            <a:r>
              <a:rPr lang="en-GB" dirty="0"/>
              <a:t>True or False</a:t>
            </a:r>
          </a:p>
          <a:p>
            <a:pPr lvl="1" eaLnBrk="1" hangingPunct="1"/>
            <a:r>
              <a:rPr lang="en-GB" dirty="0"/>
              <a:t>2-valued logic</a:t>
            </a:r>
          </a:p>
          <a:p>
            <a:pPr eaLnBrk="1" hangingPunct="1"/>
            <a:endParaRPr lang="en-GB" sz="1200" dirty="0"/>
          </a:p>
          <a:p>
            <a:pPr eaLnBrk="1" hangingPunct="1"/>
            <a:r>
              <a:rPr lang="en-GB" dirty="0"/>
              <a:t>Compare two different values</a:t>
            </a:r>
          </a:p>
          <a:p>
            <a:pPr lvl="1" eaLnBrk="1" hangingPunct="1"/>
            <a:r>
              <a:rPr lang="en-GB" dirty="0"/>
              <a:t>= </a:t>
            </a:r>
          </a:p>
          <a:p>
            <a:pPr lvl="1" eaLnBrk="1" hangingPunct="1"/>
            <a:r>
              <a:rPr lang="en-GB" dirty="0"/>
              <a:t>&gt;</a:t>
            </a:r>
          </a:p>
          <a:p>
            <a:pPr lvl="1" eaLnBrk="1" hangingPunct="1"/>
            <a:r>
              <a:rPr lang="en-GB" dirty="0"/>
              <a:t>&lt;</a:t>
            </a:r>
          </a:p>
          <a:p>
            <a:pPr lvl="1" eaLnBrk="1" hangingPunct="1"/>
            <a:r>
              <a:rPr lang="en-GB" dirty="0"/>
              <a:t>&gt;=</a:t>
            </a:r>
          </a:p>
          <a:p>
            <a:pPr lvl="1" eaLnBrk="1" hangingPunct="1"/>
            <a:r>
              <a:rPr lang="en-GB" dirty="0"/>
              <a:t>&lt;=</a:t>
            </a:r>
          </a:p>
          <a:p>
            <a:pPr eaLnBrk="1" hangingPunct="1"/>
            <a:endParaRPr lang="en-GB" sz="1200" dirty="0"/>
          </a:p>
          <a:p>
            <a:pPr eaLnBrk="1" hangingPunct="1"/>
            <a:r>
              <a:rPr lang="en-GB" dirty="0"/>
              <a:t>Example.  Are the following true or false?</a:t>
            </a:r>
          </a:p>
          <a:p>
            <a:pPr lvl="1" eaLnBrk="1" hangingPunct="1"/>
            <a:r>
              <a:rPr lang="en-GB" dirty="0"/>
              <a:t>=(3 = 4)</a:t>
            </a:r>
          </a:p>
          <a:p>
            <a:pPr lvl="1" eaLnBrk="1" hangingPunct="1"/>
            <a:r>
              <a:rPr lang="en-GB" dirty="0"/>
              <a:t>=(4 &lt; 6)  </a:t>
            </a:r>
          </a:p>
          <a:p>
            <a:pPr lvl="1" eaLnBrk="1" hangingPunct="1"/>
            <a:r>
              <a:rPr lang="en-GB" dirty="0"/>
              <a:t>=(MAX(5, 6) = 5)</a:t>
            </a:r>
          </a:p>
          <a:p>
            <a:pPr lvl="1" eaLnBrk="1" hangingPunct="1"/>
            <a:r>
              <a:rPr lang="en-GB" dirty="0"/>
              <a:t>=(SUM(1,2,3) = 6)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19</a:t>
            </a:fld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2306299" y="4751304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4116" y="5076392"/>
            <a:ext cx="636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21559" y="5434332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596" y="5748028"/>
            <a:ext cx="636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>
                <a:solidFill>
                  <a:srgbClr val="FF0000"/>
                </a:solidFill>
              </a:rPr>
              <a:t>True</a:t>
            </a:r>
            <a:endParaRPr lang="en-N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The 1st Killer App. VisiCalc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/>
              <a:t>The idea for the electronic spreadsheet came to me while I was a student at the Harvard Business School, working on my MBA degree, in the spring of 1978. Sitting in Aldrich Hall, room 108, I would daydream. "Imagine if my calculator had a ball in its back, like a mouse..." (I had seen a mouse previously, I think in a demonstration at a conference by Doug </a:t>
            </a:r>
            <a:r>
              <a:rPr lang="en-NZ" dirty="0" err="1"/>
              <a:t>Engelbart</a:t>
            </a:r>
            <a:r>
              <a:rPr lang="en-NZ" dirty="0"/>
              <a:t>, and maybe the Alto). </a:t>
            </a:r>
          </a:p>
          <a:p>
            <a:endParaRPr lang="en-NZ" dirty="0"/>
          </a:p>
          <a:p>
            <a:r>
              <a:rPr lang="en-NZ" dirty="0"/>
              <a:t>And "..imagine if I had a heads-up display, like in a fighter plane, where I could see the virtual image hanging in the air in front of me. I could just move my mouse/keyboard calculator around, punch in a few numbers, circle them to get a sum, do some calculations, and answer '10% will be fine!'" (10% was always the answer in those days when we couldn't do very complicated calculations...)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/>
              <a:t>www.bricklin.com/history/intro.htm</a:t>
            </a: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Boolean Functions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/>
              <a:t>AND( a, b )</a:t>
            </a:r>
          </a:p>
          <a:p>
            <a:pPr lvl="1" eaLnBrk="1" hangingPunct="1"/>
            <a:r>
              <a:rPr lang="en-GB"/>
              <a:t>True only when a and b are both true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OR( a, b )</a:t>
            </a:r>
          </a:p>
          <a:p>
            <a:pPr lvl="1" eaLnBrk="1" hangingPunct="1"/>
            <a:r>
              <a:rPr lang="en-GB"/>
              <a:t>True if either a is true or b is true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NOT( a )</a:t>
            </a:r>
          </a:p>
          <a:p>
            <a:pPr lvl="1" eaLnBrk="1" hangingPunct="1"/>
            <a:r>
              <a:rPr lang="en-GB"/>
              <a:t>True only when a is false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Are the following formulae TRUE or FALSE?</a:t>
            </a:r>
          </a:p>
          <a:p>
            <a:pPr lvl="1" eaLnBrk="1" hangingPunct="1"/>
            <a:r>
              <a:rPr lang="en-GB"/>
              <a:t>=AND( 3 = 4, 2 = 2 )</a:t>
            </a:r>
          </a:p>
          <a:p>
            <a:pPr lvl="1" eaLnBrk="1" hangingPunct="1"/>
            <a:r>
              <a:rPr lang="en-GB"/>
              <a:t>=OR( 7 &lt; 5, 3 &gt; 3 ) </a:t>
            </a:r>
          </a:p>
          <a:p>
            <a:pPr lvl="1" eaLnBrk="1" hangingPunct="1"/>
            <a:r>
              <a:rPr lang="en-GB"/>
              <a:t>=NOT( 3 = 2 )</a:t>
            </a:r>
          </a:p>
          <a:p>
            <a:pPr lvl="1" eaLnBrk="1" hangingPunct="1"/>
            <a:r>
              <a:rPr lang="en-GB"/>
              <a:t>=OR( AND( 2 = 3, 4 &gt; 3 ), NOT( 2 = 3 ) 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COMPSCI 111/111G - Spreadsheet 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20</a:t>
            </a:fld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3407044" y="4414732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07044" y="4808868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7686" y="5131628"/>
            <a:ext cx="636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9672" y="5500960"/>
            <a:ext cx="636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IF functions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/>
              <a:t>Makes a decision</a:t>
            </a:r>
          </a:p>
          <a:p>
            <a:pPr lvl="1" eaLnBrk="1" hangingPunct="1"/>
            <a:r>
              <a:rPr lang="en-GB"/>
              <a:t>Different values used in the cell depending on the logical test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  <a:p>
            <a:pPr algn="ctr" eaLnBrk="1" hangingPunct="1"/>
            <a:r>
              <a:rPr lang="en-GB"/>
              <a:t>IF( logical_test , value_if_true, value_if_false )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21</a:t>
            </a:fld>
            <a:endParaRPr lang="en-NZ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70624" y="4145289"/>
            <a:ext cx="2901950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 dirty="0"/>
              <a:t>Must be either true or false</a:t>
            </a:r>
          </a:p>
          <a:p>
            <a:pPr lvl="1" eaLnBrk="0" hangingPunct="0">
              <a:buFontTx/>
              <a:buChar char="•"/>
            </a:pPr>
            <a:r>
              <a:rPr lang="en-GB" b="0" dirty="0"/>
              <a:t> value</a:t>
            </a:r>
          </a:p>
          <a:p>
            <a:pPr lvl="1" eaLnBrk="0" hangingPunct="0">
              <a:buFontTx/>
              <a:buChar char="•"/>
            </a:pPr>
            <a:r>
              <a:rPr lang="en-GB" b="0" dirty="0"/>
              <a:t> condition (test)</a:t>
            </a:r>
          </a:p>
          <a:p>
            <a:pPr lvl="1" eaLnBrk="0" hangingPunct="0">
              <a:buFontTx/>
              <a:buChar char="•"/>
            </a:pPr>
            <a:r>
              <a:rPr lang="en-GB" b="0" dirty="0"/>
              <a:t> </a:t>
            </a:r>
            <a:r>
              <a:rPr lang="en-GB" b="0" dirty="0" err="1"/>
              <a:t>boolean</a:t>
            </a:r>
            <a:r>
              <a:rPr lang="en-GB" b="0" dirty="0"/>
              <a:t> function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421312" y="5380596"/>
            <a:ext cx="2239963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b="0"/>
              <a:t>This value appears in the cell if the boolean is true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020060" y="5380596"/>
            <a:ext cx="22415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b="0" dirty="0"/>
              <a:t>This value appears in the cell if the </a:t>
            </a:r>
            <a:r>
              <a:rPr lang="en-GB" b="0" dirty="0" err="1"/>
              <a:t>boolean</a:t>
            </a:r>
            <a:r>
              <a:rPr lang="en-GB" b="0" dirty="0"/>
              <a:t> is false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1883524" y="3070552"/>
            <a:ext cx="363538" cy="9636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 flipV="1">
            <a:off x="3677304" y="3071602"/>
            <a:ext cx="177800" cy="23288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 flipH="1" flipV="1">
            <a:off x="5544945" y="3022875"/>
            <a:ext cx="627063" cy="2239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N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Background</a:t>
            </a:r>
          </a:p>
          <a:p>
            <a:pPr lvl="1"/>
            <a:r>
              <a:rPr lang="en-US"/>
              <a:t>Dan Bricklin and Bob Frankston</a:t>
            </a:r>
          </a:p>
          <a:p>
            <a:pPr lvl="1"/>
            <a:r>
              <a:rPr lang="en-US"/>
              <a:t>VisiCalc released in 1979.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  <p:pic>
        <p:nvPicPr>
          <p:cNvPr id="5128" name="Picture 8" descr="File:Dan Brickl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848" y="2084820"/>
            <a:ext cx="3191254" cy="4211764"/>
          </a:xfrm>
          <a:prstGeom prst="rect">
            <a:avLst/>
          </a:prstGeom>
          <a:noFill/>
        </p:spPr>
      </p:pic>
      <p:pic>
        <p:nvPicPr>
          <p:cNvPr id="5130" name="Picture 10" descr="File:Bob Frankston, crop.jpg"/>
          <p:cNvPicPr>
            <a:picLocks noChangeAspect="1" noChangeArrowheads="1"/>
          </p:cNvPicPr>
          <p:nvPr/>
        </p:nvPicPr>
        <p:blipFill>
          <a:blip r:embed="rId4" cstate="print"/>
          <a:srcRect b="32285"/>
          <a:stretch>
            <a:fillRect/>
          </a:stretch>
        </p:blipFill>
        <p:spPr bwMode="auto">
          <a:xfrm>
            <a:off x="3944716" y="2084820"/>
            <a:ext cx="3825932" cy="42117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Design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Visible Calculator</a:t>
            </a:r>
          </a:p>
          <a:p>
            <a:pPr lvl="1"/>
            <a:r>
              <a:rPr lang="en-US" dirty="0"/>
              <a:t>Organize calculations as we would on paper - in columns and rows.</a:t>
            </a:r>
          </a:p>
          <a:p>
            <a:pPr lvl="1"/>
            <a:r>
              <a:rPr lang="en-US" dirty="0"/>
              <a:t>Supports automatic updating of calculations.</a:t>
            </a:r>
          </a:p>
          <a:p>
            <a:pPr lvl="1"/>
            <a:r>
              <a:rPr lang="en-US" dirty="0"/>
              <a:t>Copy formulas so we may apply these to large amounts of data.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4</a:t>
            </a:fld>
            <a:endParaRPr lang="en-NZ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5828" y="2886175"/>
            <a:ext cx="4841978" cy="3320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5523" y="2835940"/>
            <a:ext cx="3886200" cy="2514600"/>
          </a:xfrm>
          <a:prstGeom prst="rect">
            <a:avLst/>
          </a:prstGeom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Microsoft Excel - Overview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028700"/>
            <a:ext cx="8229600" cy="5491163"/>
          </a:xfrm>
        </p:spPr>
        <p:txBody>
          <a:bodyPr/>
          <a:lstStyle/>
          <a:p>
            <a:pPr eaLnBrk="1" hangingPunct="1"/>
            <a:r>
              <a:rPr lang="en-GB" dirty="0"/>
              <a:t>Used to represent a table of data</a:t>
            </a:r>
          </a:p>
          <a:p>
            <a:pPr lvl="1" eaLnBrk="1" hangingPunct="1"/>
            <a:r>
              <a:rPr lang="en-GB" dirty="0"/>
              <a:t>Rows (labelled with numbers) </a:t>
            </a:r>
          </a:p>
          <a:p>
            <a:pPr lvl="1" eaLnBrk="1" hangingPunct="1"/>
            <a:r>
              <a:rPr lang="en-GB" dirty="0"/>
              <a:t>Columns (labelled with letters)</a:t>
            </a:r>
          </a:p>
          <a:p>
            <a:pPr lvl="1" eaLnBrk="1" hangingPunct="1"/>
            <a:r>
              <a:rPr lang="en-GB" dirty="0"/>
              <a:t>Cells</a:t>
            </a: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3316172" y="2622492"/>
            <a:ext cx="116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Columns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888794" y="4066236"/>
            <a:ext cx="798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dirty="0"/>
              <a:t>Rows</a:t>
            </a: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529858" y="2968971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/>
              <a:t>Current cell</a:t>
            </a: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5060105" y="2989205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/>
              <a:t>Entry box</a:t>
            </a:r>
          </a:p>
        </p:txBody>
      </p:sp>
      <p:sp>
        <p:nvSpPr>
          <p:cNvPr id="7177" name="Line 21"/>
          <p:cNvSpPr>
            <a:spLocks noChangeShapeType="1"/>
          </p:cNvSpPr>
          <p:nvPr/>
        </p:nvSpPr>
        <p:spPr bwMode="auto">
          <a:xfrm>
            <a:off x="1874774" y="3287798"/>
            <a:ext cx="881443" cy="52769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78" name="Rectangle 23"/>
          <p:cNvSpPr>
            <a:spLocks noChangeArrowheads="1"/>
          </p:cNvSpPr>
          <p:nvPr/>
        </p:nvSpPr>
        <p:spPr bwMode="auto">
          <a:xfrm>
            <a:off x="2077721" y="5787102"/>
            <a:ext cx="39004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1400" dirty="0"/>
              <a:t>http://en.wikipedia.org/wiki/Microsoft_Excel</a:t>
            </a:r>
          </a:p>
        </p:txBody>
      </p:sp>
      <p:sp>
        <p:nvSpPr>
          <p:cNvPr id="7179" name="Line 20"/>
          <p:cNvSpPr>
            <a:spLocks noChangeShapeType="1"/>
          </p:cNvSpPr>
          <p:nvPr/>
        </p:nvSpPr>
        <p:spPr bwMode="auto">
          <a:xfrm>
            <a:off x="1695243" y="4245623"/>
            <a:ext cx="770279" cy="7949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0" name="Line 19"/>
          <p:cNvSpPr>
            <a:spLocks noChangeShapeType="1"/>
          </p:cNvSpPr>
          <p:nvPr/>
        </p:nvSpPr>
        <p:spPr bwMode="auto">
          <a:xfrm flipV="1">
            <a:off x="1695243" y="4137417"/>
            <a:ext cx="770279" cy="10820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1" name="Line 18"/>
          <p:cNvSpPr>
            <a:spLocks noChangeShapeType="1"/>
          </p:cNvSpPr>
          <p:nvPr/>
        </p:nvSpPr>
        <p:spPr bwMode="auto">
          <a:xfrm flipV="1">
            <a:off x="1693656" y="3966671"/>
            <a:ext cx="727656" cy="27895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 flipH="1">
            <a:off x="2958984" y="2981267"/>
            <a:ext cx="984250" cy="627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 flipH="1">
            <a:off x="3586047" y="2981267"/>
            <a:ext cx="357187" cy="627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3943234" y="2981267"/>
            <a:ext cx="269875" cy="627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>
            <a:off x="3943234" y="2981267"/>
            <a:ext cx="806450" cy="627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V="1">
            <a:off x="1874774" y="3076300"/>
            <a:ext cx="602695" cy="21149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Changing appearance of cells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/>
              <a:t>Alter Size</a:t>
            </a:r>
          </a:p>
          <a:p>
            <a:pPr lvl="1"/>
            <a:r>
              <a:rPr lang="en-GB"/>
              <a:t>Click on cell separator and drag</a:t>
            </a:r>
          </a:p>
          <a:p>
            <a:endParaRPr lang="en-GB"/>
          </a:p>
          <a:p>
            <a:r>
              <a:rPr lang="en-GB"/>
              <a:t>Add Borders</a:t>
            </a:r>
          </a:p>
          <a:p>
            <a:pPr lvl="1"/>
            <a:r>
              <a:rPr lang="en-GB"/>
              <a:t>Format Cell</a:t>
            </a:r>
          </a:p>
          <a:p>
            <a:endParaRPr lang="en-GB"/>
          </a:p>
          <a:p>
            <a:r>
              <a:rPr lang="en-GB"/>
              <a:t>Add Shading</a:t>
            </a:r>
          </a:p>
          <a:p>
            <a:pPr lvl="1"/>
            <a:r>
              <a:rPr lang="en-GB"/>
              <a:t>Format Cell</a:t>
            </a:r>
          </a:p>
          <a:p>
            <a:pPr lvl="1"/>
            <a:endParaRPr lang="en-GB"/>
          </a:p>
          <a:p>
            <a:r>
              <a:rPr lang="en-GB"/>
              <a:t>Font</a:t>
            </a:r>
          </a:p>
          <a:p>
            <a:pPr lvl="1"/>
            <a:r>
              <a:rPr lang="en-GB"/>
              <a:t>Style</a:t>
            </a:r>
          </a:p>
          <a:p>
            <a:pPr lvl="1"/>
            <a:r>
              <a:rPr lang="en-GB"/>
              <a:t>Size</a:t>
            </a:r>
          </a:p>
          <a:p>
            <a:pPr lvl="1"/>
            <a:r>
              <a:rPr lang="en-GB"/>
              <a:t>Alignment</a:t>
            </a:r>
          </a:p>
          <a:p>
            <a:pPr lvl="1"/>
            <a:endParaRPr lang="en-GB"/>
          </a:p>
          <a:p>
            <a:r>
              <a:rPr lang="en-GB"/>
              <a:t>Numbers</a:t>
            </a:r>
          </a:p>
          <a:p>
            <a:pPr lvl="1"/>
            <a:r>
              <a:rPr lang="en-GB"/>
              <a:t>Decimal points</a:t>
            </a:r>
          </a:p>
          <a:p>
            <a:pPr lvl="1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654" y="1486171"/>
            <a:ext cx="5777141" cy="409351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Entering Data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Cells contain</a:t>
            </a:r>
          </a:p>
          <a:p>
            <a:pPr lvl="1"/>
            <a:r>
              <a:rPr lang="en-GB" dirty="0"/>
              <a:t>Text</a:t>
            </a:r>
          </a:p>
          <a:p>
            <a:pPr lvl="1"/>
            <a:r>
              <a:rPr lang="en-GB" dirty="0"/>
              <a:t>Numbers</a:t>
            </a:r>
          </a:p>
          <a:p>
            <a:pPr lvl="1"/>
            <a:r>
              <a:rPr lang="en-GB" dirty="0"/>
              <a:t>Formulae</a:t>
            </a:r>
            <a:br>
              <a:rPr lang="en-GB" dirty="0"/>
            </a:br>
            <a:r>
              <a:rPr lang="en-GB" dirty="0"/>
              <a:t>(start with “=“)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Entry box</a:t>
            </a:r>
          </a:p>
          <a:p>
            <a:pPr lvl="1"/>
            <a:r>
              <a:rPr lang="en-GB" dirty="0"/>
              <a:t>Type data in entry box</a:t>
            </a:r>
          </a:p>
          <a:p>
            <a:pPr lvl="1"/>
            <a:r>
              <a:rPr lang="en-GB" dirty="0"/>
              <a:t>Hit Enter key to accept value</a:t>
            </a:r>
          </a:p>
          <a:p>
            <a:pPr lvl="1"/>
            <a:r>
              <a:rPr lang="en-GB" dirty="0"/>
              <a:t>All formulae are calculated</a:t>
            </a:r>
          </a:p>
          <a:p>
            <a:pPr lvl="1"/>
            <a:r>
              <a:rPr lang="en-GB" dirty="0"/>
              <a:t>Results shown in each cell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656" y="1009476"/>
            <a:ext cx="3333750" cy="30575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Formulae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Entering formulae</a:t>
            </a:r>
          </a:p>
          <a:p>
            <a:pPr lvl="1"/>
            <a:r>
              <a:rPr lang="en-GB" dirty="0"/>
              <a:t>Always begin with an equals sign</a:t>
            </a:r>
          </a:p>
          <a:p>
            <a:pPr lvl="1"/>
            <a:r>
              <a:rPr lang="en-GB" dirty="0"/>
              <a:t>Calculation typed into cell/entry box</a:t>
            </a:r>
          </a:p>
          <a:p>
            <a:pPr lvl="1"/>
            <a:r>
              <a:rPr lang="en-GB" dirty="0"/>
              <a:t>Result displayed in the cell</a:t>
            </a:r>
          </a:p>
          <a:p>
            <a:pPr lvl="1"/>
            <a:r>
              <a:rPr lang="en-GB" dirty="0"/>
              <a:t>Formula displayed in the entry box</a:t>
            </a:r>
          </a:p>
          <a:p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5084" y="3148706"/>
            <a:ext cx="3333750" cy="3057525"/>
          </a:xfrm>
          <a:prstGeom prst="rect">
            <a:avLst/>
          </a:prstGeom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476990" y="2443268"/>
            <a:ext cx="10223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 dirty="0">
                <a:latin typeface="Arial" charset="0"/>
              </a:rPr>
              <a:t>Formula</a:t>
            </a:r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 flipH="1">
            <a:off x="5610215" y="3078268"/>
            <a:ext cx="1076325" cy="17033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87488" y="4868963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Result</a:t>
            </a:r>
          </a:p>
        </p:txBody>
      </p:sp>
      <p:sp>
        <p:nvSpPr>
          <p:cNvPr id="10248" name="Line 12"/>
          <p:cNvSpPr>
            <a:spLocks noChangeShapeType="1"/>
          </p:cNvSpPr>
          <p:nvPr/>
        </p:nvSpPr>
        <p:spPr bwMode="auto">
          <a:xfrm>
            <a:off x="1419338" y="5219800"/>
            <a:ext cx="1792288" cy="717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Cell References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Cell Reference</a:t>
            </a:r>
          </a:p>
          <a:p>
            <a:pPr lvl="1"/>
            <a:r>
              <a:rPr lang="en-GB"/>
              <a:t>Formulae refer to other cells</a:t>
            </a:r>
          </a:p>
          <a:p>
            <a:pPr lvl="1"/>
            <a:r>
              <a:rPr lang="en-GB"/>
              <a:t>Specify cell location using Row and Column IDs</a:t>
            </a:r>
          </a:p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COMPSCI 111/111G - Spreadsheet 01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252" y="2264044"/>
            <a:ext cx="3831650" cy="29875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16664</TotalTime>
  <Words>1193</Words>
  <Application>Microsoft Office PowerPoint</Application>
  <PresentationFormat>On-screen Show (4:3)</PresentationFormat>
  <Paragraphs>269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Trebuchet MS</vt:lpstr>
      <vt:lpstr>Wingdings 3</vt:lpstr>
      <vt:lpstr>Facet</vt:lpstr>
      <vt:lpstr>Spreadsheets Lecture 19 – COMPSCI 111/111G S2 2020 </vt:lpstr>
      <vt:lpstr>The 1st Killer App. VisiCalc</vt:lpstr>
      <vt:lpstr>Development</vt:lpstr>
      <vt:lpstr>Design</vt:lpstr>
      <vt:lpstr>Microsoft Excel - Overview</vt:lpstr>
      <vt:lpstr>Changing appearance of cells</vt:lpstr>
      <vt:lpstr>Entering Data</vt:lpstr>
      <vt:lpstr>Formulae</vt:lpstr>
      <vt:lpstr>Using Cell References</vt:lpstr>
      <vt:lpstr>Filling Down and Filling Right</vt:lpstr>
      <vt:lpstr>Filling Cells with Formulae</vt:lpstr>
      <vt:lpstr>Relative References</vt:lpstr>
      <vt:lpstr>Absolute references</vt:lpstr>
      <vt:lpstr>Exercises</vt:lpstr>
      <vt:lpstr>Exercises</vt:lpstr>
      <vt:lpstr>Functions</vt:lpstr>
      <vt:lpstr>Using built-in functions</vt:lpstr>
      <vt:lpstr>Functions</vt:lpstr>
      <vt:lpstr>Boolean Logic</vt:lpstr>
      <vt:lpstr>Boolean Functions</vt:lpstr>
      <vt:lpstr>IF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127</cp:revision>
  <cp:lastPrinted>2018-01-24T06:59:24Z</cp:lastPrinted>
  <dcterms:created xsi:type="dcterms:W3CDTF">2004-03-22T04:42:11Z</dcterms:created>
  <dcterms:modified xsi:type="dcterms:W3CDTF">2020-08-16T10:45:41Z</dcterms:modified>
</cp:coreProperties>
</file>